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5H/3A9CTtL2jwfnfcbOLnv00R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603" y="6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
        <p:cNvGrpSpPr/>
        <p:nvPr/>
      </p:nvGrpSpPr>
      <p:grpSpPr>
        <a:xfrm>
          <a:off x="0" y="0"/>
          <a:ext cx="0" cy="0"/>
          <a:chOff x="0" y="0"/>
          <a:chExt cx="0" cy="0"/>
        </a:xfrm>
      </p:grpSpPr>
      <p:sp>
        <p:nvSpPr>
          <p:cNvPr id="14" name="Google Shape;1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6" name="Google Shape;16;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7" name="Google Shape;1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 name="Google Shape;2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DgGV3l82NT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2304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CS 4476/7646 Project 2</a:t>
            </a:r>
            <a:endParaRPr/>
          </a:p>
        </p:txBody>
      </p:sp>
      <p:sp>
        <p:nvSpPr>
          <p:cNvPr id="55" name="Google Shape;55;p1"/>
          <p:cNvSpPr txBox="1">
            <a:spLocks noGrp="1"/>
          </p:cNvSpPr>
          <p:nvPr>
            <p:ph type="subTitle" idx="1"/>
          </p:nvPr>
        </p:nvSpPr>
        <p:spPr>
          <a:xfrm>
            <a:off x="311700" y="2320025"/>
            <a:ext cx="8520600" cy="179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t>Wenyue Wang</a:t>
            </a:r>
            <a:endParaRPr dirty="0"/>
          </a:p>
          <a:p>
            <a:pPr marL="0" lvl="0" indent="0" algn="ctr" rtl="0">
              <a:lnSpc>
                <a:spcPct val="100000"/>
              </a:lnSpc>
              <a:spcBef>
                <a:spcPts val="0"/>
              </a:spcBef>
              <a:spcAft>
                <a:spcPts val="0"/>
              </a:spcAft>
              <a:buSzPts val="2800"/>
              <a:buNone/>
            </a:pPr>
            <a:r>
              <a:rPr lang="en-US" dirty="0"/>
              <a:t>wenyue_wang@gatech.edu</a:t>
            </a:r>
            <a:endParaRPr dirty="0"/>
          </a:p>
          <a:p>
            <a:pPr marL="0" lvl="0" indent="0" algn="ctr" rtl="0">
              <a:lnSpc>
                <a:spcPct val="100000"/>
              </a:lnSpc>
              <a:spcBef>
                <a:spcPts val="0"/>
              </a:spcBef>
              <a:spcAft>
                <a:spcPts val="0"/>
              </a:spcAft>
              <a:buSzPts val="2800"/>
              <a:buNone/>
            </a:pPr>
            <a:r>
              <a:rPr lang="en" dirty="0"/>
              <a:t>903204153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Reflection Questions</a:t>
            </a:r>
            <a:endParaRPr/>
          </a:p>
        </p:txBody>
      </p:sp>
      <p:sp>
        <p:nvSpPr>
          <p:cNvPr id="113" name="Google Shape;11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b="1" dirty="0"/>
              <a:t>1. </a:t>
            </a:r>
            <a:r>
              <a:rPr lang="en-US" altLang="zh-CN" b="1" dirty="0"/>
              <a:t>Because the focal length of two images will be different</a:t>
            </a:r>
            <a:endParaRPr b="1" dirty="0"/>
          </a:p>
          <a:p>
            <a:pPr marL="0" lvl="0" indent="0" algn="l" rtl="0">
              <a:lnSpc>
                <a:spcPct val="115000"/>
              </a:lnSpc>
              <a:spcBef>
                <a:spcPts val="1600"/>
              </a:spcBef>
              <a:spcAft>
                <a:spcPts val="0"/>
              </a:spcAft>
              <a:buSzPts val="1400"/>
              <a:buNone/>
            </a:pPr>
            <a:r>
              <a:rPr lang="en" b="1" dirty="0"/>
              <a:t>2. </a:t>
            </a:r>
            <a:r>
              <a:rPr lang="en-US" b="1" dirty="0"/>
              <a:t>Because </a:t>
            </a:r>
            <a:r>
              <a:rPr lang="en-US" b="1" dirty="0" err="1"/>
              <a:t>epipolar</a:t>
            </a:r>
            <a:r>
              <a:rPr lang="en-US" b="1" dirty="0"/>
              <a:t> line is the line between </a:t>
            </a:r>
            <a:r>
              <a:rPr lang="en-US" b="1" dirty="0" err="1"/>
              <a:t>epipolar</a:t>
            </a:r>
            <a:r>
              <a:rPr lang="en-US" b="1" dirty="0"/>
              <a:t> and the projection of the point from the image</a:t>
            </a:r>
            <a:endParaRPr b="1" dirty="0"/>
          </a:p>
          <a:p>
            <a:pPr marL="0" lvl="0" indent="0" algn="l" rtl="0">
              <a:lnSpc>
                <a:spcPct val="115000"/>
              </a:lnSpc>
              <a:spcBef>
                <a:spcPts val="1600"/>
              </a:spcBef>
              <a:spcAft>
                <a:spcPts val="0"/>
              </a:spcAft>
              <a:buSzPts val="1400"/>
              <a:buNone/>
            </a:pPr>
            <a:r>
              <a:rPr lang="en" b="1" dirty="0"/>
              <a:t>3. </a:t>
            </a:r>
            <a:r>
              <a:rPr lang="en-US" b="1" dirty="0"/>
              <a:t>This will be similar as the forward motion case, where </a:t>
            </a:r>
            <a:r>
              <a:rPr lang="en-US" b="1" dirty="0" err="1"/>
              <a:t>epipolar</a:t>
            </a:r>
            <a:r>
              <a:rPr lang="en-US" b="1" dirty="0"/>
              <a:t> is the locus of the principal point of the camera, and </a:t>
            </a:r>
            <a:r>
              <a:rPr lang="en-US" b="1" dirty="0" err="1"/>
              <a:t>epipolar</a:t>
            </a:r>
            <a:r>
              <a:rPr lang="en-US" b="1" dirty="0"/>
              <a:t> lines go out from the principal point. </a:t>
            </a:r>
            <a:endParaRPr b="1" dirty="0"/>
          </a:p>
          <a:p>
            <a:pPr marL="0" lvl="0" indent="0" algn="l" rtl="0">
              <a:lnSpc>
                <a:spcPct val="115000"/>
              </a:lnSpc>
              <a:spcBef>
                <a:spcPts val="1600"/>
              </a:spcBef>
              <a:spcAft>
                <a:spcPts val="0"/>
              </a:spcAft>
              <a:buSzPts val="1400"/>
              <a:buNone/>
            </a:pPr>
            <a:r>
              <a:rPr lang="en" b="1" dirty="0"/>
              <a:t>4. </a:t>
            </a:r>
            <a:r>
              <a:rPr lang="en-US" b="1" dirty="0"/>
              <a:t>It means when taking these two photos, camera does not rotate but pure translation, so that two images are on the same plane</a:t>
            </a:r>
            <a:endParaRPr b="1" dirty="0"/>
          </a:p>
          <a:p>
            <a:pPr marL="0" lvl="0" indent="0" algn="l" rtl="0">
              <a:lnSpc>
                <a:spcPct val="115000"/>
              </a:lnSpc>
              <a:spcBef>
                <a:spcPts val="1600"/>
              </a:spcBef>
              <a:spcAft>
                <a:spcPts val="0"/>
              </a:spcAft>
              <a:buSzPts val="1400"/>
              <a:buNone/>
            </a:pPr>
            <a:r>
              <a:rPr lang="en" b="1" dirty="0"/>
              <a:t>5. </a:t>
            </a:r>
            <a:r>
              <a:rPr lang="en-US" b="1" dirty="0"/>
              <a:t>Because F is not unique, it varies based on camera and image positions</a:t>
            </a:r>
            <a:endParaRPr b="1" dirty="0"/>
          </a:p>
          <a:p>
            <a:pPr marL="0" lvl="0" indent="0" algn="l" rtl="0">
              <a:lnSpc>
                <a:spcPct val="115000"/>
              </a:lnSpc>
              <a:spcBef>
                <a:spcPts val="1600"/>
              </a:spcBef>
              <a:spcAft>
                <a:spcPts val="1600"/>
              </a:spcAft>
              <a:buSzPts val="1400"/>
              <a:buNone/>
            </a:pPr>
            <a:r>
              <a:rPr lang="en" b="1" dirty="0"/>
              <a:t>6. </a:t>
            </a:r>
            <a:r>
              <a:rPr lang="en-US" b="1" dirty="0"/>
              <a:t>Because F is a 3*3 matrix, and 7 degrees of freedom. So it is singular with a rank of 2.</a:t>
            </a:r>
            <a:endParaRPr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Extra Credit: Fundamental Matrix Song</a:t>
            </a:r>
            <a:endParaRPr/>
          </a:p>
        </p:txBody>
      </p:sp>
      <p:sp>
        <p:nvSpPr>
          <p:cNvPr id="119" name="Google Shape;119;p11"/>
          <p:cNvSpPr txBox="1">
            <a:spLocks noGrp="1"/>
          </p:cNvSpPr>
          <p:nvPr>
            <p:ph type="body" idx="1"/>
          </p:nvPr>
        </p:nvSpPr>
        <p:spPr>
          <a:xfrm>
            <a:off x="311700" y="1152475"/>
            <a:ext cx="24714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Reflect on the Fundamental Matrix Song</a:t>
            </a:r>
            <a:endParaRPr dirty="0"/>
          </a:p>
          <a:p>
            <a:pPr marL="0" lvl="0" indent="0" algn="l" rtl="0">
              <a:lnSpc>
                <a:spcPct val="115000"/>
              </a:lnSpc>
              <a:spcBef>
                <a:spcPts val="1600"/>
              </a:spcBef>
              <a:spcAft>
                <a:spcPts val="1600"/>
              </a:spcAft>
              <a:buSzPts val="1400"/>
              <a:buNone/>
            </a:pPr>
            <a:r>
              <a:rPr lang="en" dirty="0"/>
              <a:t>Link here: </a:t>
            </a:r>
            <a:r>
              <a:rPr lang="en" sz="1100" u="sng" dirty="0">
                <a:solidFill>
                  <a:schemeClr val="hlink"/>
                </a:solidFill>
                <a:hlinkClick r:id="rId3"/>
              </a:rPr>
              <a:t>https://www.youtube.com/watch?v=DgGV3l82NTk</a:t>
            </a:r>
            <a:endParaRPr dirty="0"/>
          </a:p>
        </p:txBody>
      </p:sp>
      <p:sp>
        <p:nvSpPr>
          <p:cNvPr id="120" name="Google Shape;120;p11"/>
          <p:cNvSpPr txBox="1">
            <a:spLocks noGrp="1"/>
          </p:cNvSpPr>
          <p:nvPr>
            <p:ph type="body" idx="2"/>
          </p:nvPr>
        </p:nvSpPr>
        <p:spPr>
          <a:xfrm>
            <a:off x="2940450" y="1152475"/>
            <a:ext cx="5891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US" dirty="0"/>
              <a:t>Fundamental matrix song uses a humor and interesting way to clearly explain fundamental matrix and its relevant concepts, like </a:t>
            </a:r>
            <a:r>
              <a:rPr lang="en-US" dirty="0" err="1"/>
              <a:t>epipolar</a:t>
            </a:r>
            <a:r>
              <a:rPr lang="en-US" dirty="0"/>
              <a:t> constraints, homogeneous design, SVD decomposition and rank deprivation. It helps me to connect all subsections of </a:t>
            </a:r>
            <a:r>
              <a:rPr lang="en-US" dirty="0" err="1"/>
              <a:t>epipolar</a:t>
            </a:r>
            <a:r>
              <a:rPr lang="en-US" dirty="0"/>
              <a:t> lines, and the hand-drawing style helps visualized how images formed.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 RANSAC Iterations Questions</a:t>
            </a:r>
            <a:endParaRPr/>
          </a:p>
        </p:txBody>
      </p:sp>
      <p:sp>
        <p:nvSpPr>
          <p:cNvPr id="126" name="Google Shape;126;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Delete the questions and type your answers to the three RANSAC Iterations questions from the jupyter notebook below:</a:t>
            </a:r>
            <a:endParaRPr dirty="0"/>
          </a:p>
          <a:p>
            <a:pPr marL="457200" lvl="0" indent="-330200" algn="l" rtl="0">
              <a:lnSpc>
                <a:spcPct val="115000"/>
              </a:lnSpc>
              <a:spcBef>
                <a:spcPts val="0"/>
              </a:spcBef>
              <a:spcAft>
                <a:spcPts val="0"/>
              </a:spcAft>
              <a:buSzPts val="1600"/>
              <a:buAutoNum type="arabicPeriod"/>
            </a:pPr>
            <a:r>
              <a:rPr lang="en" sz="1600" dirty="0"/>
              <a:t>14 iterations</a:t>
            </a:r>
          </a:p>
          <a:p>
            <a:pPr marL="457200" lvl="0" indent="-330200" algn="l" rtl="0">
              <a:lnSpc>
                <a:spcPct val="115000"/>
              </a:lnSpc>
              <a:spcBef>
                <a:spcPts val="0"/>
              </a:spcBef>
              <a:spcAft>
                <a:spcPts val="0"/>
              </a:spcAft>
              <a:buSzPts val="1600"/>
              <a:buAutoNum type="arabicPeriod"/>
            </a:pPr>
            <a:r>
              <a:rPr lang="en" sz="1600" dirty="0"/>
              <a:t>42 iterations.</a:t>
            </a:r>
            <a:endParaRPr sz="1600" dirty="0"/>
          </a:p>
          <a:p>
            <a:pPr marL="457200" lvl="0" indent="-330200" algn="l" rtl="0">
              <a:lnSpc>
                <a:spcPct val="115000"/>
              </a:lnSpc>
              <a:spcBef>
                <a:spcPts val="0"/>
              </a:spcBef>
              <a:spcAft>
                <a:spcPts val="0"/>
              </a:spcAft>
              <a:buSzPts val="1600"/>
              <a:buAutoNum type="arabicPeriod"/>
            </a:pPr>
            <a:r>
              <a:rPr lang="en" sz="1600" dirty="0"/>
              <a:t>167 </a:t>
            </a:r>
            <a:r>
              <a:rPr lang="en-US" sz="1600" dirty="0"/>
              <a:t>iterations</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 RANSAC Inlier Matches</a:t>
            </a:r>
            <a:endParaRPr/>
          </a:p>
        </p:txBody>
      </p:sp>
      <p:sp>
        <p:nvSpPr>
          <p:cNvPr id="132" name="Google Shape;132;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Paste two sets of images: displaying matches loaded from disk; and inlier matches after RANSAC</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2" name="Picture 1">
            <a:extLst>
              <a:ext uri="{FF2B5EF4-FFF2-40B4-BE49-F238E27FC236}">
                <a16:creationId xmlns:a16="http://schemas.microsoft.com/office/drawing/2014/main" id="{EA0B0855-0A18-4286-8781-041E918BED20}"/>
              </a:ext>
            </a:extLst>
          </p:cNvPr>
          <p:cNvPicPr>
            <a:picLocks noChangeAspect="1"/>
          </p:cNvPicPr>
          <p:nvPr/>
        </p:nvPicPr>
        <p:blipFill>
          <a:blip r:embed="rId3"/>
          <a:stretch>
            <a:fillRect/>
          </a:stretch>
        </p:blipFill>
        <p:spPr>
          <a:xfrm>
            <a:off x="311700" y="1913011"/>
            <a:ext cx="4206240" cy="2873206"/>
          </a:xfrm>
          <a:prstGeom prst="rect">
            <a:avLst/>
          </a:prstGeom>
        </p:spPr>
      </p:pic>
      <p:pic>
        <p:nvPicPr>
          <p:cNvPr id="3" name="Picture 2">
            <a:extLst>
              <a:ext uri="{FF2B5EF4-FFF2-40B4-BE49-F238E27FC236}">
                <a16:creationId xmlns:a16="http://schemas.microsoft.com/office/drawing/2014/main" id="{AF511F32-B3F3-4B11-A9A4-6A3AC4D09782}"/>
              </a:ext>
            </a:extLst>
          </p:cNvPr>
          <p:cNvPicPr>
            <a:picLocks noChangeAspect="1"/>
          </p:cNvPicPr>
          <p:nvPr/>
        </p:nvPicPr>
        <p:blipFill>
          <a:blip r:embed="rId4"/>
          <a:stretch>
            <a:fillRect/>
          </a:stretch>
        </p:blipFill>
        <p:spPr>
          <a:xfrm>
            <a:off x="4626062" y="1958489"/>
            <a:ext cx="4155444" cy="28809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 RANSAC Implementation</a:t>
            </a:r>
            <a:endParaRPr/>
          </a:p>
        </p:txBody>
      </p:sp>
      <p:sp>
        <p:nvSpPr>
          <p:cNvPr id="138" name="Google Shape;138;p13"/>
          <p:cNvSpPr txBox="1">
            <a:spLocks noGrp="1"/>
          </p:cNvSpPr>
          <p:nvPr>
            <p:ph type="body" idx="1"/>
          </p:nvPr>
        </p:nvSpPr>
        <p:spPr>
          <a:xfrm>
            <a:off x="2359958" y="1922930"/>
            <a:ext cx="4166171" cy="9785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sz="1000" dirty="0"/>
              <a:t>Delete this and paste the results of the </a:t>
            </a:r>
            <a:r>
              <a:rPr lang="en-US" sz="1000" dirty="0" err="1"/>
              <a:t>epipolar</a:t>
            </a:r>
            <a:r>
              <a:rPr lang="en-US" sz="1000" dirty="0"/>
              <a:t> lines unit test that </a:t>
            </a:r>
            <a:r>
              <a:rPr lang="en-US" sz="1000" i="1" dirty="0"/>
              <a:t>you wrote</a:t>
            </a:r>
            <a:r>
              <a:rPr lang="en-US" sz="1000" dirty="0"/>
              <a:t> for your RANSAC implementation at the very end of the </a:t>
            </a:r>
            <a:r>
              <a:rPr lang="en-US" sz="1000" dirty="0" err="1"/>
              <a:t>jupyter</a:t>
            </a:r>
            <a:r>
              <a:rPr lang="en-US" sz="1000" dirty="0"/>
              <a:t> notebook. This should display the </a:t>
            </a:r>
            <a:r>
              <a:rPr lang="en-US" sz="1000" dirty="0" err="1"/>
              <a:t>epipolar</a:t>
            </a:r>
            <a:r>
              <a:rPr lang="en-US" sz="1000" dirty="0"/>
              <a:t> lines in two images showing where the other image was taken. (See the image pair at the top of the website for an example of what we are looking for). We should be able to see </a:t>
            </a:r>
            <a:r>
              <a:rPr lang="en-US" sz="1000" i="1" dirty="0"/>
              <a:t>you</a:t>
            </a:r>
            <a:r>
              <a:rPr lang="en-US" sz="1000" dirty="0"/>
              <a:t> </a:t>
            </a:r>
            <a:r>
              <a:rPr lang="en-US" sz="1000" b="1" dirty="0"/>
              <a:t>and</a:t>
            </a:r>
            <a:r>
              <a:rPr lang="en-US" sz="1000" dirty="0"/>
              <a:t> the </a:t>
            </a:r>
            <a:r>
              <a:rPr lang="en-US" sz="1000" i="1" dirty="0"/>
              <a:t>intersect point where the other image was taken</a:t>
            </a:r>
            <a:r>
              <a:rPr lang="en-US" sz="1000" dirty="0"/>
              <a:t> in at least one of the two pictures. </a:t>
            </a:r>
          </a:p>
        </p:txBody>
      </p:sp>
      <p:pic>
        <p:nvPicPr>
          <p:cNvPr id="3" name="Picture 2">
            <a:extLst>
              <a:ext uri="{FF2B5EF4-FFF2-40B4-BE49-F238E27FC236}">
                <a16:creationId xmlns:a16="http://schemas.microsoft.com/office/drawing/2014/main" id="{FD947DE5-A794-4F07-BDEE-B390EECA1BE8}"/>
              </a:ext>
            </a:extLst>
          </p:cNvPr>
          <p:cNvPicPr>
            <a:picLocks noChangeAspect="1"/>
          </p:cNvPicPr>
          <p:nvPr/>
        </p:nvPicPr>
        <p:blipFill>
          <a:blip r:embed="rId3"/>
          <a:stretch>
            <a:fillRect/>
          </a:stretch>
        </p:blipFill>
        <p:spPr>
          <a:xfrm>
            <a:off x="1183341" y="1102403"/>
            <a:ext cx="6360225" cy="38864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Tests</a:t>
            </a:r>
            <a:endParaRPr/>
          </a:p>
        </p:txBody>
      </p:sp>
      <p:pic>
        <p:nvPicPr>
          <p:cNvPr id="2" name="Picture 1">
            <a:extLst>
              <a:ext uri="{FF2B5EF4-FFF2-40B4-BE49-F238E27FC236}">
                <a16:creationId xmlns:a16="http://schemas.microsoft.com/office/drawing/2014/main" id="{B8C464F1-43AE-40E6-AB72-F7ACD4703612}"/>
              </a:ext>
            </a:extLst>
          </p:cNvPr>
          <p:cNvPicPr>
            <a:picLocks noChangeAspect="1"/>
          </p:cNvPicPr>
          <p:nvPr/>
        </p:nvPicPr>
        <p:blipFill>
          <a:blip r:embed="rId3"/>
          <a:stretch>
            <a:fillRect/>
          </a:stretch>
        </p:blipFill>
        <p:spPr>
          <a:xfrm>
            <a:off x="2272416" y="470263"/>
            <a:ext cx="5853899" cy="43270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Conclusions</a:t>
            </a:r>
            <a:endParaRPr/>
          </a:p>
        </p:txBody>
      </p:sp>
      <p:sp>
        <p:nvSpPr>
          <p:cNvPr id="150" name="Google Shape;150;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dirty="0"/>
              <a:t>From this project, I understand how </a:t>
            </a:r>
            <a:r>
              <a:rPr lang="en-US" dirty="0" err="1"/>
              <a:t>epipolar</a:t>
            </a:r>
            <a:r>
              <a:rPr lang="en-US" dirty="0"/>
              <a:t> geometry works and how RANSAC be applied. The visualization on the given example, and the </a:t>
            </a:r>
            <a:r>
              <a:rPr lang="en-US" dirty="0" err="1"/>
              <a:t>rying</a:t>
            </a:r>
            <a:r>
              <a:rPr lang="en-US" dirty="0"/>
              <a:t> out based on our own images extremely helps me to understand these concepts. The overall difficulty is reasonable, since Piazza do provides lots of hints and explanations.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61" name="Google Shape;61;p2"/>
          <p:cNvSpPr txBox="1">
            <a:spLocks noGrp="1"/>
          </p:cNvSpPr>
          <p:nvPr>
            <p:ph type="body" idx="4294967295"/>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t>&lt;insert visualization of projected 3D points and actual 2D points for image provided by us here&gt;</a:t>
            </a:r>
            <a:endParaRPr sz="1400"/>
          </a:p>
          <a:p>
            <a:pPr marL="0" lvl="0" indent="0" algn="l" rtl="0">
              <a:lnSpc>
                <a:spcPct val="115000"/>
              </a:lnSpc>
              <a:spcBef>
                <a:spcPts val="1600"/>
              </a:spcBef>
              <a:spcAft>
                <a:spcPts val="1600"/>
              </a:spcAft>
              <a:buSzPts val="1800"/>
              <a:buNone/>
            </a:pPr>
            <a:endParaRPr b="1"/>
          </a:p>
        </p:txBody>
      </p:sp>
      <p:sp>
        <p:nvSpPr>
          <p:cNvPr id="62" name="Google Shape;62;p2"/>
          <p:cNvSpPr txBox="1">
            <a:spLocks noGrp="1"/>
          </p:cNvSpPr>
          <p:nvPr>
            <p:ph type="body" idx="4294967295"/>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t>&lt; insert the two images of your fiducial object here&gt;</a:t>
            </a:r>
            <a:endParaRPr sz="1400" dirty="0"/>
          </a:p>
          <a:p>
            <a:pPr marL="0" lvl="0" indent="0" algn="l" rtl="0">
              <a:lnSpc>
                <a:spcPct val="115000"/>
              </a:lnSpc>
              <a:spcBef>
                <a:spcPts val="1600"/>
              </a:spcBef>
              <a:spcAft>
                <a:spcPts val="1600"/>
              </a:spcAft>
              <a:buSzPts val="1800"/>
              <a:buNone/>
            </a:pPr>
            <a:endParaRPr b="1" dirty="0"/>
          </a:p>
        </p:txBody>
      </p:sp>
      <p:pic>
        <p:nvPicPr>
          <p:cNvPr id="2" name="Picture 1">
            <a:extLst>
              <a:ext uri="{FF2B5EF4-FFF2-40B4-BE49-F238E27FC236}">
                <a16:creationId xmlns:a16="http://schemas.microsoft.com/office/drawing/2014/main" id="{1B047438-765B-4F9E-ADFD-2EDA412AC750}"/>
              </a:ext>
            </a:extLst>
          </p:cNvPr>
          <p:cNvPicPr>
            <a:picLocks noChangeAspect="1"/>
          </p:cNvPicPr>
          <p:nvPr/>
        </p:nvPicPr>
        <p:blipFill>
          <a:blip r:embed="rId3"/>
          <a:stretch>
            <a:fillRect/>
          </a:stretch>
        </p:blipFill>
        <p:spPr>
          <a:xfrm>
            <a:off x="255392" y="1880498"/>
            <a:ext cx="4200948" cy="2763488"/>
          </a:xfrm>
          <a:prstGeom prst="rect">
            <a:avLst/>
          </a:prstGeom>
        </p:spPr>
      </p:pic>
      <p:pic>
        <p:nvPicPr>
          <p:cNvPr id="7" name="Picture 6">
            <a:extLst>
              <a:ext uri="{FF2B5EF4-FFF2-40B4-BE49-F238E27FC236}">
                <a16:creationId xmlns:a16="http://schemas.microsoft.com/office/drawing/2014/main" id="{4B360240-7A72-498C-A1BF-BC741CCF6167}"/>
              </a:ext>
            </a:extLst>
          </p:cNvPr>
          <p:cNvPicPr>
            <a:picLocks noChangeAspect="1"/>
          </p:cNvPicPr>
          <p:nvPr/>
        </p:nvPicPr>
        <p:blipFill>
          <a:blip r:embed="rId4"/>
          <a:stretch>
            <a:fillRect/>
          </a:stretch>
        </p:blipFill>
        <p:spPr>
          <a:xfrm>
            <a:off x="4687660" y="2319616"/>
            <a:ext cx="2117399" cy="1559859"/>
          </a:xfrm>
          <a:prstGeom prst="rect">
            <a:avLst/>
          </a:prstGeom>
        </p:spPr>
      </p:pic>
      <p:pic>
        <p:nvPicPr>
          <p:cNvPr id="8" name="Picture 7">
            <a:extLst>
              <a:ext uri="{FF2B5EF4-FFF2-40B4-BE49-F238E27FC236}">
                <a16:creationId xmlns:a16="http://schemas.microsoft.com/office/drawing/2014/main" id="{C4911D61-BD8E-49FD-9C5E-9B4EC6B51816}"/>
              </a:ext>
            </a:extLst>
          </p:cNvPr>
          <p:cNvPicPr>
            <a:picLocks noChangeAspect="1"/>
          </p:cNvPicPr>
          <p:nvPr/>
        </p:nvPicPr>
        <p:blipFill>
          <a:blip r:embed="rId5"/>
          <a:stretch>
            <a:fillRect/>
          </a:stretch>
        </p:blipFill>
        <p:spPr>
          <a:xfrm>
            <a:off x="6805059" y="2319616"/>
            <a:ext cx="2167514" cy="15598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68" name="Google Shape;68;p3"/>
          <p:cNvSpPr txBox="1">
            <a:spLocks noGrp="1"/>
          </p:cNvSpPr>
          <p:nvPr>
            <p:ph type="body" idx="4294967295"/>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400">
                <a:solidFill>
                  <a:schemeClr val="dk1"/>
                </a:solidFill>
              </a:rPr>
              <a:t>&lt;insert visualization the initial guesses for rotation matrix and camera center for the two images here&gt;</a:t>
            </a:r>
            <a:endParaRPr sz="1400">
              <a:solidFill>
                <a:schemeClr val="dk1"/>
              </a:solidFill>
            </a:endParaRPr>
          </a:p>
          <a:p>
            <a:pPr marL="0" lvl="0" indent="0" algn="l" rtl="0">
              <a:lnSpc>
                <a:spcPct val="115000"/>
              </a:lnSpc>
              <a:spcBef>
                <a:spcPts val="0"/>
              </a:spcBef>
              <a:spcAft>
                <a:spcPts val="1600"/>
              </a:spcAft>
              <a:buSzPts val="1800"/>
              <a:buNone/>
            </a:pPr>
            <a:endParaRPr sz="1400"/>
          </a:p>
        </p:txBody>
      </p:sp>
      <p:sp>
        <p:nvSpPr>
          <p:cNvPr id="69" name="Google Shape;69;p3"/>
          <p:cNvSpPr txBox="1">
            <a:spLocks noGrp="1"/>
          </p:cNvSpPr>
          <p:nvPr>
            <p:ph type="body" idx="4294967295"/>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400"/>
              <a:t>&lt;insert visualization of projected 3D points and actual 2D points for both the images you took&gt;</a:t>
            </a:r>
            <a:endParaRPr sz="1400"/>
          </a:p>
          <a:p>
            <a:pPr marL="0" lvl="0" indent="0" algn="l" rtl="0">
              <a:lnSpc>
                <a:spcPct val="115000"/>
              </a:lnSpc>
              <a:spcBef>
                <a:spcPts val="0"/>
              </a:spcBef>
              <a:spcAft>
                <a:spcPts val="1600"/>
              </a:spcAft>
              <a:buSzPts val="1800"/>
              <a:buNone/>
            </a:pPr>
            <a:endParaRPr sz="1400"/>
          </a:p>
        </p:txBody>
      </p:sp>
      <p:pic>
        <p:nvPicPr>
          <p:cNvPr id="2" name="Picture 1">
            <a:extLst>
              <a:ext uri="{FF2B5EF4-FFF2-40B4-BE49-F238E27FC236}">
                <a16:creationId xmlns:a16="http://schemas.microsoft.com/office/drawing/2014/main" id="{D0B67240-FCDA-4A5F-AB60-9C38D0D86E16}"/>
              </a:ext>
            </a:extLst>
          </p:cNvPr>
          <p:cNvPicPr>
            <a:picLocks noChangeAspect="1"/>
          </p:cNvPicPr>
          <p:nvPr/>
        </p:nvPicPr>
        <p:blipFill>
          <a:blip r:embed="rId3"/>
          <a:stretch>
            <a:fillRect/>
          </a:stretch>
        </p:blipFill>
        <p:spPr>
          <a:xfrm>
            <a:off x="177230" y="2314258"/>
            <a:ext cx="2086710" cy="1491260"/>
          </a:xfrm>
          <a:prstGeom prst="rect">
            <a:avLst/>
          </a:prstGeom>
        </p:spPr>
      </p:pic>
      <p:pic>
        <p:nvPicPr>
          <p:cNvPr id="3" name="Picture 2">
            <a:extLst>
              <a:ext uri="{FF2B5EF4-FFF2-40B4-BE49-F238E27FC236}">
                <a16:creationId xmlns:a16="http://schemas.microsoft.com/office/drawing/2014/main" id="{D524F9C6-9F08-47B2-BE3D-13029F73A24B}"/>
              </a:ext>
            </a:extLst>
          </p:cNvPr>
          <p:cNvPicPr>
            <a:picLocks noChangeAspect="1"/>
          </p:cNvPicPr>
          <p:nvPr/>
        </p:nvPicPr>
        <p:blipFill>
          <a:blip r:embed="rId4"/>
          <a:stretch>
            <a:fillRect/>
          </a:stretch>
        </p:blipFill>
        <p:spPr>
          <a:xfrm>
            <a:off x="4446070" y="2252382"/>
            <a:ext cx="2307623" cy="1700705"/>
          </a:xfrm>
          <a:prstGeom prst="rect">
            <a:avLst/>
          </a:prstGeom>
        </p:spPr>
      </p:pic>
      <p:pic>
        <p:nvPicPr>
          <p:cNvPr id="4" name="Picture 3">
            <a:extLst>
              <a:ext uri="{FF2B5EF4-FFF2-40B4-BE49-F238E27FC236}">
                <a16:creationId xmlns:a16="http://schemas.microsoft.com/office/drawing/2014/main" id="{BB0E0749-8C02-4D49-A1BC-166F037C58B4}"/>
              </a:ext>
            </a:extLst>
          </p:cNvPr>
          <p:cNvPicPr>
            <a:picLocks noChangeAspect="1"/>
          </p:cNvPicPr>
          <p:nvPr/>
        </p:nvPicPr>
        <p:blipFill>
          <a:blip r:embed="rId5"/>
          <a:stretch>
            <a:fillRect/>
          </a:stretch>
        </p:blipFill>
        <p:spPr>
          <a:xfrm>
            <a:off x="2178051" y="2314257"/>
            <a:ext cx="2014236" cy="1491260"/>
          </a:xfrm>
          <a:prstGeom prst="rect">
            <a:avLst/>
          </a:prstGeom>
        </p:spPr>
      </p:pic>
      <p:pic>
        <p:nvPicPr>
          <p:cNvPr id="5" name="Picture 4">
            <a:extLst>
              <a:ext uri="{FF2B5EF4-FFF2-40B4-BE49-F238E27FC236}">
                <a16:creationId xmlns:a16="http://schemas.microsoft.com/office/drawing/2014/main" id="{ED29E853-D20E-4B17-9AAC-29E71C000976}"/>
              </a:ext>
            </a:extLst>
          </p:cNvPr>
          <p:cNvPicPr>
            <a:picLocks noChangeAspect="1"/>
          </p:cNvPicPr>
          <p:nvPr/>
        </p:nvPicPr>
        <p:blipFill>
          <a:blip r:embed="rId6"/>
          <a:stretch>
            <a:fillRect/>
          </a:stretch>
        </p:blipFill>
        <p:spPr>
          <a:xfrm>
            <a:off x="6753693" y="2252382"/>
            <a:ext cx="2335095" cy="17007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4"/>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75" name="Google Shape;75;p4"/>
          <p:cNvSpPr txBox="1">
            <a:spLocks noGrp="1"/>
          </p:cNvSpPr>
          <p:nvPr>
            <p:ph type="body" idx="4294967295"/>
          </p:nvPr>
        </p:nvSpPr>
        <p:spPr>
          <a:xfrm>
            <a:off x="1611150" y="1161475"/>
            <a:ext cx="5921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400">
                <a:solidFill>
                  <a:schemeClr val="dk1"/>
                </a:solidFill>
              </a:rPr>
              <a:t>&lt;insert visualization of both camera poses here&gt;</a:t>
            </a:r>
            <a:endParaRPr sz="1400">
              <a:solidFill>
                <a:schemeClr val="dk1"/>
              </a:solidFill>
            </a:endParaRPr>
          </a:p>
          <a:p>
            <a:pPr marL="0" lvl="0" indent="0" algn="l" rtl="0">
              <a:lnSpc>
                <a:spcPct val="115000"/>
              </a:lnSpc>
              <a:spcBef>
                <a:spcPts val="0"/>
              </a:spcBef>
              <a:spcAft>
                <a:spcPts val="1600"/>
              </a:spcAft>
              <a:buSzPts val="1800"/>
              <a:buNone/>
            </a:pPr>
            <a:endParaRPr sz="1400">
              <a:solidFill>
                <a:schemeClr val="dk1"/>
              </a:solidFill>
            </a:endParaRPr>
          </a:p>
        </p:txBody>
      </p:sp>
      <p:pic>
        <p:nvPicPr>
          <p:cNvPr id="2" name="Picture 1">
            <a:extLst>
              <a:ext uri="{FF2B5EF4-FFF2-40B4-BE49-F238E27FC236}">
                <a16:creationId xmlns:a16="http://schemas.microsoft.com/office/drawing/2014/main" id="{4ADE8FEE-F4BC-46B2-9C99-02AD35B23BA0}"/>
              </a:ext>
            </a:extLst>
          </p:cNvPr>
          <p:cNvPicPr>
            <a:picLocks noChangeAspect="1"/>
          </p:cNvPicPr>
          <p:nvPr/>
        </p:nvPicPr>
        <p:blipFill>
          <a:blip r:embed="rId3"/>
          <a:stretch>
            <a:fillRect/>
          </a:stretch>
        </p:blipFill>
        <p:spPr>
          <a:xfrm>
            <a:off x="1966337" y="1737910"/>
            <a:ext cx="4824428" cy="32162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Part 1: Projection Matrix</a:t>
            </a:r>
            <a:r>
              <a:rPr lang="en" sz="1100" dirty="0"/>
              <a:t> </a:t>
            </a:r>
            <a:endParaRPr dirty="0"/>
          </a:p>
        </p:txBody>
      </p:sp>
      <p:sp>
        <p:nvSpPr>
          <p:cNvPr id="81" name="Google Shape;81;p5"/>
          <p:cNvSpPr txBox="1">
            <a:spLocks noGrp="1"/>
          </p:cNvSpPr>
          <p:nvPr>
            <p:ph type="body" idx="4294967295"/>
          </p:nvPr>
        </p:nvSpPr>
        <p:spPr>
          <a:xfrm>
            <a:off x="626095" y="1017725"/>
            <a:ext cx="3780216" cy="3416400"/>
          </a:xfrm>
          <a:prstGeom prst="rect">
            <a:avLst/>
          </a:prstGeom>
          <a:noFill/>
          <a:ln>
            <a:noFill/>
          </a:ln>
        </p:spPr>
        <p:txBody>
          <a:bodyPr spcFirstLastPara="1" wrap="square" lIns="91425" tIns="91425" rIns="91425" bIns="91425" anchor="t" anchorCtr="0">
            <a:noAutofit/>
          </a:bodyPr>
          <a:lstStyle/>
          <a:p>
            <a:pPr marL="0" lvl="0" indent="0">
              <a:spcAft>
                <a:spcPts val="1600"/>
              </a:spcAft>
              <a:buNone/>
            </a:pPr>
            <a:r>
              <a:rPr lang="en-US" sz="900" dirty="0"/>
              <a:t>Before performing the projection, I changed </a:t>
            </a:r>
            <a:r>
              <a:rPr lang="en-US" sz="900" dirty="0" err="1"/>
              <a:t>t_x</a:t>
            </a:r>
            <a:r>
              <a:rPr lang="en-US" sz="900" dirty="0"/>
              <a:t>, </a:t>
            </a:r>
            <a:r>
              <a:rPr lang="en-US" sz="900" dirty="0" err="1"/>
              <a:t>t_y</a:t>
            </a:r>
            <a:r>
              <a:rPr lang="en-US" sz="900" dirty="0"/>
              <a:t> and </a:t>
            </a:r>
            <a:r>
              <a:rPr lang="en-US" sz="900" dirty="0" err="1"/>
              <a:t>t_z</a:t>
            </a:r>
            <a:r>
              <a:rPr lang="en-US" sz="900" dirty="0"/>
              <a:t> from P1 and P2 separately. By shrinking it by 0.8 I expected to see the projected points shift to the origin a little on each axis. And by enlarging it by 1.2 I expected to see them shift away from the origin. Below is what the projection like after I multiple x axis by 0.8 and 1.2, respectively. And it does show what I expected. </a:t>
            </a:r>
          </a:p>
        </p:txBody>
      </p:sp>
      <p:pic>
        <p:nvPicPr>
          <p:cNvPr id="2" name="Picture 1">
            <a:extLst>
              <a:ext uri="{FF2B5EF4-FFF2-40B4-BE49-F238E27FC236}">
                <a16:creationId xmlns:a16="http://schemas.microsoft.com/office/drawing/2014/main" id="{07422EDF-C8A7-4543-96CC-AC40EFC736A5}"/>
              </a:ext>
            </a:extLst>
          </p:cNvPr>
          <p:cNvPicPr>
            <a:picLocks noChangeAspect="1"/>
          </p:cNvPicPr>
          <p:nvPr/>
        </p:nvPicPr>
        <p:blipFill>
          <a:blip r:embed="rId3"/>
          <a:stretch>
            <a:fillRect/>
          </a:stretch>
        </p:blipFill>
        <p:spPr>
          <a:xfrm>
            <a:off x="311700" y="2095571"/>
            <a:ext cx="2064230" cy="1467897"/>
          </a:xfrm>
          <a:prstGeom prst="rect">
            <a:avLst/>
          </a:prstGeom>
        </p:spPr>
      </p:pic>
      <p:pic>
        <p:nvPicPr>
          <p:cNvPr id="3" name="Picture 2">
            <a:extLst>
              <a:ext uri="{FF2B5EF4-FFF2-40B4-BE49-F238E27FC236}">
                <a16:creationId xmlns:a16="http://schemas.microsoft.com/office/drawing/2014/main" id="{C2E1E7E5-C490-4844-B0A0-C1F1B380691B}"/>
              </a:ext>
            </a:extLst>
          </p:cNvPr>
          <p:cNvPicPr>
            <a:picLocks noChangeAspect="1"/>
          </p:cNvPicPr>
          <p:nvPr/>
        </p:nvPicPr>
        <p:blipFill>
          <a:blip r:embed="rId4"/>
          <a:stretch>
            <a:fillRect/>
          </a:stretch>
        </p:blipFill>
        <p:spPr>
          <a:xfrm>
            <a:off x="2375930" y="2095571"/>
            <a:ext cx="2065499" cy="1467897"/>
          </a:xfrm>
          <a:prstGeom prst="rect">
            <a:avLst/>
          </a:prstGeom>
        </p:spPr>
      </p:pic>
      <p:pic>
        <p:nvPicPr>
          <p:cNvPr id="4" name="Picture 3">
            <a:extLst>
              <a:ext uri="{FF2B5EF4-FFF2-40B4-BE49-F238E27FC236}">
                <a16:creationId xmlns:a16="http://schemas.microsoft.com/office/drawing/2014/main" id="{8FA7579D-0905-4CBA-B6C0-C72A913D73E5}"/>
              </a:ext>
            </a:extLst>
          </p:cNvPr>
          <p:cNvPicPr>
            <a:picLocks noChangeAspect="1"/>
          </p:cNvPicPr>
          <p:nvPr/>
        </p:nvPicPr>
        <p:blipFill>
          <a:blip r:embed="rId5"/>
          <a:stretch>
            <a:fillRect/>
          </a:stretch>
        </p:blipFill>
        <p:spPr>
          <a:xfrm>
            <a:off x="311700" y="3563468"/>
            <a:ext cx="2029112" cy="1515866"/>
          </a:xfrm>
          <a:prstGeom prst="rect">
            <a:avLst/>
          </a:prstGeom>
        </p:spPr>
      </p:pic>
      <p:pic>
        <p:nvPicPr>
          <p:cNvPr id="5" name="Picture 4">
            <a:extLst>
              <a:ext uri="{FF2B5EF4-FFF2-40B4-BE49-F238E27FC236}">
                <a16:creationId xmlns:a16="http://schemas.microsoft.com/office/drawing/2014/main" id="{4FD8784C-1F89-4D2F-AAE7-477B7FE40301}"/>
              </a:ext>
            </a:extLst>
          </p:cNvPr>
          <p:cNvPicPr>
            <a:picLocks noChangeAspect="1"/>
          </p:cNvPicPr>
          <p:nvPr/>
        </p:nvPicPr>
        <p:blipFill>
          <a:blip r:embed="rId6"/>
          <a:stretch>
            <a:fillRect/>
          </a:stretch>
        </p:blipFill>
        <p:spPr>
          <a:xfrm>
            <a:off x="2411048" y="3587452"/>
            <a:ext cx="1986321" cy="1467897"/>
          </a:xfrm>
          <a:prstGeom prst="rect">
            <a:avLst/>
          </a:prstGeom>
        </p:spPr>
      </p:pic>
      <p:pic>
        <p:nvPicPr>
          <p:cNvPr id="6" name="Picture 5">
            <a:extLst>
              <a:ext uri="{FF2B5EF4-FFF2-40B4-BE49-F238E27FC236}">
                <a16:creationId xmlns:a16="http://schemas.microsoft.com/office/drawing/2014/main" id="{AE8CE891-8927-4BB1-9327-ACF88BD8542A}"/>
              </a:ext>
            </a:extLst>
          </p:cNvPr>
          <p:cNvPicPr>
            <a:picLocks noChangeAspect="1"/>
          </p:cNvPicPr>
          <p:nvPr/>
        </p:nvPicPr>
        <p:blipFill>
          <a:blip r:embed="rId7"/>
          <a:stretch>
            <a:fillRect/>
          </a:stretch>
        </p:blipFill>
        <p:spPr>
          <a:xfrm>
            <a:off x="4589246" y="1751989"/>
            <a:ext cx="2220088" cy="1367485"/>
          </a:xfrm>
          <a:prstGeom prst="rect">
            <a:avLst/>
          </a:prstGeom>
        </p:spPr>
      </p:pic>
      <p:pic>
        <p:nvPicPr>
          <p:cNvPr id="7" name="Picture 6">
            <a:extLst>
              <a:ext uri="{FF2B5EF4-FFF2-40B4-BE49-F238E27FC236}">
                <a16:creationId xmlns:a16="http://schemas.microsoft.com/office/drawing/2014/main" id="{3965C589-4920-4432-A81C-4B8AB2E95643}"/>
              </a:ext>
            </a:extLst>
          </p:cNvPr>
          <p:cNvPicPr>
            <a:picLocks noChangeAspect="1"/>
          </p:cNvPicPr>
          <p:nvPr/>
        </p:nvPicPr>
        <p:blipFill>
          <a:blip r:embed="rId8"/>
          <a:stretch>
            <a:fillRect/>
          </a:stretch>
        </p:blipFill>
        <p:spPr>
          <a:xfrm>
            <a:off x="6809334" y="1783248"/>
            <a:ext cx="1821270" cy="1354278"/>
          </a:xfrm>
          <a:prstGeom prst="rect">
            <a:avLst/>
          </a:prstGeom>
        </p:spPr>
      </p:pic>
      <p:pic>
        <p:nvPicPr>
          <p:cNvPr id="8" name="Picture 7">
            <a:extLst>
              <a:ext uri="{FF2B5EF4-FFF2-40B4-BE49-F238E27FC236}">
                <a16:creationId xmlns:a16="http://schemas.microsoft.com/office/drawing/2014/main" id="{5C675B77-1889-407F-BF05-40001AD40A8D}"/>
              </a:ext>
            </a:extLst>
          </p:cNvPr>
          <p:cNvPicPr>
            <a:picLocks noChangeAspect="1"/>
          </p:cNvPicPr>
          <p:nvPr/>
        </p:nvPicPr>
        <p:blipFill>
          <a:blip r:embed="rId9"/>
          <a:stretch>
            <a:fillRect/>
          </a:stretch>
        </p:blipFill>
        <p:spPr>
          <a:xfrm>
            <a:off x="6731911" y="3321424"/>
            <a:ext cx="2353395" cy="1728907"/>
          </a:xfrm>
          <a:prstGeom prst="rect">
            <a:avLst/>
          </a:prstGeom>
        </p:spPr>
      </p:pic>
      <p:pic>
        <p:nvPicPr>
          <p:cNvPr id="9" name="Picture 8">
            <a:extLst>
              <a:ext uri="{FF2B5EF4-FFF2-40B4-BE49-F238E27FC236}">
                <a16:creationId xmlns:a16="http://schemas.microsoft.com/office/drawing/2014/main" id="{CF2569D6-4902-4C4A-98CE-36EDC7797261}"/>
              </a:ext>
            </a:extLst>
          </p:cNvPr>
          <p:cNvPicPr>
            <a:picLocks noChangeAspect="1"/>
          </p:cNvPicPr>
          <p:nvPr/>
        </p:nvPicPr>
        <p:blipFill>
          <a:blip r:embed="rId10"/>
          <a:stretch>
            <a:fillRect/>
          </a:stretch>
        </p:blipFill>
        <p:spPr>
          <a:xfrm>
            <a:off x="4406311" y="3380411"/>
            <a:ext cx="2403023" cy="1633817"/>
          </a:xfrm>
          <a:prstGeom prst="rect">
            <a:avLst/>
          </a:prstGeom>
        </p:spPr>
      </p:pic>
      <p:pic>
        <p:nvPicPr>
          <p:cNvPr id="10" name="Picture 9">
            <a:extLst>
              <a:ext uri="{FF2B5EF4-FFF2-40B4-BE49-F238E27FC236}">
                <a16:creationId xmlns:a16="http://schemas.microsoft.com/office/drawing/2014/main" id="{C5FACCE9-5DDE-4FAA-9FE1-0FB7242DD3E6}"/>
              </a:ext>
            </a:extLst>
          </p:cNvPr>
          <p:cNvPicPr>
            <a:picLocks noChangeAspect="1"/>
          </p:cNvPicPr>
          <p:nvPr/>
        </p:nvPicPr>
        <p:blipFill>
          <a:blip r:embed="rId11"/>
          <a:stretch>
            <a:fillRect/>
          </a:stretch>
        </p:blipFill>
        <p:spPr>
          <a:xfrm>
            <a:off x="4546940" y="3178461"/>
            <a:ext cx="2220089" cy="298324"/>
          </a:xfrm>
          <a:prstGeom prst="rect">
            <a:avLst/>
          </a:prstGeom>
        </p:spPr>
      </p:pic>
      <p:pic>
        <p:nvPicPr>
          <p:cNvPr id="11" name="Picture 10">
            <a:extLst>
              <a:ext uri="{FF2B5EF4-FFF2-40B4-BE49-F238E27FC236}">
                <a16:creationId xmlns:a16="http://schemas.microsoft.com/office/drawing/2014/main" id="{EA80204C-5FAA-4F8D-AAE9-D6C55B3A201C}"/>
              </a:ext>
            </a:extLst>
          </p:cNvPr>
          <p:cNvPicPr>
            <a:picLocks noChangeAspect="1"/>
          </p:cNvPicPr>
          <p:nvPr/>
        </p:nvPicPr>
        <p:blipFill>
          <a:blip r:embed="rId12"/>
          <a:stretch>
            <a:fillRect/>
          </a:stretch>
        </p:blipFill>
        <p:spPr>
          <a:xfrm>
            <a:off x="6872021" y="3206527"/>
            <a:ext cx="2113884" cy="265898"/>
          </a:xfrm>
          <a:prstGeom prst="rect">
            <a:avLst/>
          </a:prstGeom>
        </p:spPr>
      </p:pic>
      <p:sp>
        <p:nvSpPr>
          <p:cNvPr id="16" name="Google Shape;81;p5">
            <a:extLst>
              <a:ext uri="{FF2B5EF4-FFF2-40B4-BE49-F238E27FC236}">
                <a16:creationId xmlns:a16="http://schemas.microsoft.com/office/drawing/2014/main" id="{406DA135-0171-4143-8730-076931499B53}"/>
              </a:ext>
            </a:extLst>
          </p:cNvPr>
          <p:cNvSpPr txBox="1">
            <a:spLocks/>
          </p:cNvSpPr>
          <p:nvPr/>
        </p:nvSpPr>
        <p:spPr>
          <a:xfrm>
            <a:off x="4797743" y="905000"/>
            <a:ext cx="3780216"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sz="900" dirty="0"/>
              <a:t>For question 2, I enlarged the x axis, and shrink the y and z axes. The finalized results for projection points, and camera centers before and after changing P is as follows. As we can see, the position of camera center is following the same pattern as we change the axes.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a:t>
            </a:r>
            <a:endParaRPr/>
          </a:p>
        </p:txBody>
      </p:sp>
      <p:sp>
        <p:nvSpPr>
          <p:cNvPr id="87" name="Google Shape;87;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Room: Left Image with Epipolar Lines</a:t>
            </a:r>
            <a:endParaRPr b="1" dirty="0"/>
          </a:p>
        </p:txBody>
      </p:sp>
      <p:sp>
        <p:nvSpPr>
          <p:cNvPr id="88" name="Google Shape;88;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Room: Right Image with Epipolar Lines</a:t>
            </a:r>
            <a:endParaRPr dirty="0"/>
          </a:p>
        </p:txBody>
      </p:sp>
      <p:pic>
        <p:nvPicPr>
          <p:cNvPr id="2" name="Picture 1">
            <a:extLst>
              <a:ext uri="{FF2B5EF4-FFF2-40B4-BE49-F238E27FC236}">
                <a16:creationId xmlns:a16="http://schemas.microsoft.com/office/drawing/2014/main" id="{DBD76017-F0A3-4C81-81C2-89A3BD9FCBCC}"/>
              </a:ext>
            </a:extLst>
          </p:cNvPr>
          <p:cNvPicPr>
            <a:picLocks noChangeAspect="1"/>
          </p:cNvPicPr>
          <p:nvPr/>
        </p:nvPicPr>
        <p:blipFill>
          <a:blip r:embed="rId3"/>
          <a:stretch>
            <a:fillRect/>
          </a:stretch>
        </p:blipFill>
        <p:spPr>
          <a:xfrm>
            <a:off x="434868" y="1754139"/>
            <a:ext cx="3820358" cy="2596896"/>
          </a:xfrm>
          <a:prstGeom prst="rect">
            <a:avLst/>
          </a:prstGeom>
        </p:spPr>
      </p:pic>
      <p:pic>
        <p:nvPicPr>
          <p:cNvPr id="3" name="Picture 2">
            <a:extLst>
              <a:ext uri="{FF2B5EF4-FFF2-40B4-BE49-F238E27FC236}">
                <a16:creationId xmlns:a16="http://schemas.microsoft.com/office/drawing/2014/main" id="{FD5A3987-726F-4BFB-B4F1-D67851F8F623}"/>
              </a:ext>
            </a:extLst>
          </p:cNvPr>
          <p:cNvPicPr>
            <a:picLocks noChangeAspect="1"/>
          </p:cNvPicPr>
          <p:nvPr/>
        </p:nvPicPr>
        <p:blipFill>
          <a:blip r:embed="rId4"/>
          <a:stretch>
            <a:fillRect/>
          </a:stretch>
        </p:blipFill>
        <p:spPr>
          <a:xfrm>
            <a:off x="4832399" y="1785231"/>
            <a:ext cx="3760557" cy="25255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a:t>
            </a:r>
            <a:endParaRPr/>
          </a:p>
        </p:txBody>
      </p:sp>
      <p:sp>
        <p:nvSpPr>
          <p:cNvPr id="94" name="Google Shape;94;p7"/>
          <p:cNvSpPr txBox="1">
            <a:spLocks noGrp="1"/>
          </p:cNvSpPr>
          <p:nvPr>
            <p:ph type="body" idx="1"/>
          </p:nvPr>
        </p:nvSpPr>
        <p:spPr>
          <a:xfrm>
            <a:off x="2572050" y="1152475"/>
            <a:ext cx="4666458"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Fundamental Matrix Estimation Result:</a:t>
            </a:r>
          </a:p>
          <a:p>
            <a:pPr marL="0" lvl="0" indent="0" algn="l" rtl="0">
              <a:lnSpc>
                <a:spcPct val="115000"/>
              </a:lnSpc>
              <a:spcBef>
                <a:spcPts val="0"/>
              </a:spcBef>
              <a:spcAft>
                <a:spcPts val="0"/>
              </a:spcAft>
              <a:buSzPts val="1400"/>
              <a:buNone/>
            </a:pPr>
            <a:endParaRPr dirty="0"/>
          </a:p>
          <a:p>
            <a:pPr marL="0" lvl="0" indent="0" algn="l" rtl="0">
              <a:lnSpc>
                <a:spcPct val="115000"/>
              </a:lnSpc>
              <a:spcBef>
                <a:spcPts val="1600"/>
              </a:spcBef>
              <a:spcAft>
                <a:spcPts val="0"/>
              </a:spcAft>
              <a:buSzPts val="1400"/>
              <a:buNone/>
            </a:pPr>
            <a:r>
              <a:rPr lang="en" dirty="0">
                <a:solidFill>
                  <a:schemeClr val="dk1"/>
                </a:solidFill>
                <a:highlight>
                  <a:srgbClr val="FFFFFF"/>
                </a:highlight>
              </a:rPr>
              <a:t>[[ -0.00005608     0.00059327     -0.014601 ]</a:t>
            </a:r>
            <a:endParaRPr dirty="0">
              <a:solidFill>
                <a:schemeClr val="dk1"/>
              </a:solidFill>
              <a:highlight>
                <a:srgbClr val="FFFFFF"/>
              </a:highlight>
            </a:endParaRPr>
          </a:p>
          <a:p>
            <a:pPr marL="0" lvl="0" indent="0" algn="l" rtl="0">
              <a:lnSpc>
                <a:spcPct val="115000"/>
              </a:lnSpc>
              <a:spcBef>
                <a:spcPts val="1600"/>
              </a:spcBef>
              <a:spcAft>
                <a:spcPts val="0"/>
              </a:spcAft>
              <a:buSzPts val="1400"/>
              <a:buNone/>
            </a:pPr>
            <a:r>
              <a:rPr lang="en" dirty="0">
                <a:solidFill>
                  <a:schemeClr val="dk1"/>
                </a:solidFill>
                <a:highlight>
                  <a:srgbClr val="FFFFFF"/>
                </a:highlight>
              </a:rPr>
              <a:t> [ 0.00087223     -0.00015445     -2.39641427 ]</a:t>
            </a:r>
            <a:endParaRPr dirty="0">
              <a:solidFill>
                <a:schemeClr val="dk1"/>
              </a:solidFill>
              <a:highlight>
                <a:srgbClr val="FFFFFF"/>
              </a:highlight>
            </a:endParaRPr>
          </a:p>
          <a:p>
            <a:pPr marL="0" lvl="0" indent="0" algn="l" rtl="0">
              <a:lnSpc>
                <a:spcPct val="115000"/>
              </a:lnSpc>
              <a:spcBef>
                <a:spcPts val="1600"/>
              </a:spcBef>
              <a:spcAft>
                <a:spcPts val="0"/>
              </a:spcAft>
              <a:buSzPts val="1400"/>
              <a:buNone/>
            </a:pPr>
            <a:r>
              <a:rPr lang="en" dirty="0">
                <a:solidFill>
                  <a:schemeClr val="dk1"/>
                </a:solidFill>
                <a:highlight>
                  <a:srgbClr val="FFFFFF"/>
                </a:highlight>
              </a:rPr>
              <a:t> [ -0.22260075     1.74869963      57.12943309 ]]</a:t>
            </a:r>
            <a:endParaRPr dirty="0">
              <a:solidFill>
                <a:schemeClr val="dk1"/>
              </a:solidFill>
              <a:highlight>
                <a:srgbClr val="FFFFFF"/>
              </a:highlight>
            </a:endParaRPr>
          </a:p>
          <a:p>
            <a:pPr marL="0" lvl="0" indent="0" algn="l" rtl="0">
              <a:lnSpc>
                <a:spcPct val="115000"/>
              </a:lnSpc>
              <a:spcBef>
                <a:spcPts val="1600"/>
              </a:spcBef>
              <a:spcAft>
                <a:spcPts val="1600"/>
              </a:spcAft>
              <a:buSzPts val="1400"/>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 Your Images</a:t>
            </a:r>
            <a:endParaRPr/>
          </a:p>
        </p:txBody>
      </p:sp>
      <p:sp>
        <p:nvSpPr>
          <p:cNvPr id="100" name="Google Shape;100;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Your Image: Left Image with Epipolar Lines</a:t>
            </a:r>
            <a:endParaRPr b="1" dirty="0"/>
          </a:p>
        </p:txBody>
      </p:sp>
      <p:sp>
        <p:nvSpPr>
          <p:cNvPr id="101" name="Google Shape;101;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Your Image: Right Image with Epipolar Lines</a:t>
            </a:r>
            <a:endParaRPr dirty="0"/>
          </a:p>
        </p:txBody>
      </p:sp>
      <p:pic>
        <p:nvPicPr>
          <p:cNvPr id="2" name="Picture 1">
            <a:extLst>
              <a:ext uri="{FF2B5EF4-FFF2-40B4-BE49-F238E27FC236}">
                <a16:creationId xmlns:a16="http://schemas.microsoft.com/office/drawing/2014/main" id="{4DF68245-CE2C-4B8C-963B-C593CF7DC3B8}"/>
              </a:ext>
            </a:extLst>
          </p:cNvPr>
          <p:cNvPicPr>
            <a:picLocks noChangeAspect="1"/>
          </p:cNvPicPr>
          <p:nvPr/>
        </p:nvPicPr>
        <p:blipFill>
          <a:blip r:embed="rId3"/>
          <a:stretch>
            <a:fillRect/>
          </a:stretch>
        </p:blipFill>
        <p:spPr>
          <a:xfrm>
            <a:off x="1235584" y="1602992"/>
            <a:ext cx="2651800" cy="3358365"/>
          </a:xfrm>
          <a:prstGeom prst="rect">
            <a:avLst/>
          </a:prstGeom>
        </p:spPr>
      </p:pic>
      <p:pic>
        <p:nvPicPr>
          <p:cNvPr id="3" name="Picture 2">
            <a:extLst>
              <a:ext uri="{FF2B5EF4-FFF2-40B4-BE49-F238E27FC236}">
                <a16:creationId xmlns:a16="http://schemas.microsoft.com/office/drawing/2014/main" id="{2A13F5D0-7D57-4BA8-A6AA-68CEA1BFC60A}"/>
              </a:ext>
            </a:extLst>
          </p:cNvPr>
          <p:cNvPicPr>
            <a:picLocks noChangeAspect="1"/>
          </p:cNvPicPr>
          <p:nvPr/>
        </p:nvPicPr>
        <p:blipFill>
          <a:blip r:embed="rId4"/>
          <a:stretch>
            <a:fillRect/>
          </a:stretch>
        </p:blipFill>
        <p:spPr>
          <a:xfrm>
            <a:off x="5530421" y="1661028"/>
            <a:ext cx="2571800" cy="33003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 Your Image</a:t>
            </a:r>
            <a:endParaRPr/>
          </a:p>
        </p:txBody>
      </p:sp>
      <p:sp>
        <p:nvSpPr>
          <p:cNvPr id="107" name="Google Shape;107;p9"/>
          <p:cNvSpPr txBox="1">
            <a:spLocks noGrp="1"/>
          </p:cNvSpPr>
          <p:nvPr>
            <p:ph type="body" idx="1"/>
          </p:nvPr>
        </p:nvSpPr>
        <p:spPr>
          <a:xfrm>
            <a:off x="2412836" y="1152475"/>
            <a:ext cx="4159114"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Fundamental Matrix Estimation Result:</a:t>
            </a:r>
            <a:endParaRPr dirty="0"/>
          </a:p>
          <a:p>
            <a:pPr marL="0" lvl="0" indent="0">
              <a:spcBef>
                <a:spcPts val="1600"/>
              </a:spcBef>
              <a:buNone/>
            </a:pPr>
            <a:r>
              <a:rPr lang="en" dirty="0">
                <a:solidFill>
                  <a:schemeClr val="dk1"/>
                </a:solidFill>
                <a:highlight>
                  <a:srgbClr val="FFFFFF"/>
                </a:highlight>
              </a:rPr>
              <a:t>[[ -0.00000181     0.00001281    -0.01698484 ]</a:t>
            </a:r>
          </a:p>
          <a:p>
            <a:pPr marL="0" lvl="0" indent="0">
              <a:spcBef>
                <a:spcPts val="1600"/>
              </a:spcBef>
              <a:buNone/>
            </a:pPr>
            <a:r>
              <a:rPr lang="en" dirty="0">
                <a:solidFill>
                  <a:schemeClr val="dk1"/>
                </a:solidFill>
                <a:highlight>
                  <a:srgbClr val="FFFFFF"/>
                </a:highlight>
              </a:rPr>
              <a:t> [ -0.00001079    -0.00001262     0.01335842]</a:t>
            </a:r>
          </a:p>
          <a:p>
            <a:pPr marL="0" lvl="0" indent="0">
              <a:spcBef>
                <a:spcPts val="1600"/>
              </a:spcBef>
              <a:buNone/>
            </a:pPr>
            <a:r>
              <a:rPr lang="en" dirty="0">
                <a:solidFill>
                  <a:schemeClr val="dk1"/>
                </a:solidFill>
                <a:highlight>
                  <a:srgbClr val="FFFFFF"/>
                </a:highlight>
              </a:rPr>
              <a:t> [ 0.00985009      0.01902202      -8.12341478 ]]</a:t>
            </a:r>
          </a:p>
          <a:p>
            <a:pPr marL="0" lvl="0" indent="0" algn="l" rtl="0">
              <a:lnSpc>
                <a:spcPct val="115000"/>
              </a:lnSpc>
              <a:spcBef>
                <a:spcPts val="1600"/>
              </a:spcBef>
              <a:spcAft>
                <a:spcPts val="1600"/>
              </a:spcAft>
              <a:buSzPts val="1400"/>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TotalTime>
  <Words>802</Words>
  <Application>Microsoft Office PowerPoint</Application>
  <PresentationFormat>On-screen Show (16:9)</PresentationFormat>
  <Paragraphs>55</Paragraphs>
  <Slides>16</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Simple Light</vt:lpstr>
      <vt:lpstr>CS 4476/7646 Project 2</vt:lpstr>
      <vt:lpstr>Part 1: Projection Matrix </vt:lpstr>
      <vt:lpstr>Part 1: Projection Matrix </vt:lpstr>
      <vt:lpstr>Part 1: Projection Matrix </vt:lpstr>
      <vt:lpstr>Part 1: Projection Matrix </vt:lpstr>
      <vt:lpstr>Part 2: Fundamental Matrix Estimation</vt:lpstr>
      <vt:lpstr>Part 2: Fundamental Matrix Estimation</vt:lpstr>
      <vt:lpstr>Part 2: Fundamental Matrix Estimation: Your Images</vt:lpstr>
      <vt:lpstr>Part 2: Fundamental Matrix Estimation: Your Image</vt:lpstr>
      <vt:lpstr>Part 2: Reflection Questions</vt:lpstr>
      <vt:lpstr>Part 2: Extra Credit: Fundamental Matrix Song</vt:lpstr>
      <vt:lpstr>Part 3: RANSAC Iterations Questions</vt:lpstr>
      <vt:lpstr>Part 3: RANSAC Inlier Matches</vt:lpstr>
      <vt:lpstr>Part 3: RANSAC Implementation</vt:lpstr>
      <vt:lpstr>Tests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4476/7646 Project 2</dc:title>
  <cp:lastModifiedBy>Wenyue Wang</cp:lastModifiedBy>
  <cp:revision>14</cp:revision>
  <dcterms:modified xsi:type="dcterms:W3CDTF">2020-02-07T20:13:25Z</dcterms:modified>
</cp:coreProperties>
</file>